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8288000" cy="10287000"/>
  <p:notesSz cx="6858000" cy="9144000"/>
  <p:embeddedFontLst>
    <p:embeddedFont>
      <p:font typeface="Archivo Black" panose="020B0A03020202020B04"/>
      <p:regular r:id="rId20"/>
    </p:embeddedFont>
    <p:embeddedFont>
      <p:font typeface="Montserrat"/>
      <p:bold r:id="rId21"/>
      <p:boldItalic r:id="rId22"/>
    </p:embeddedFont>
    <p:embeddedFont>
      <p:font typeface="微软雅黑" panose="020B0503020204020204" charset="-122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2884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160"/>
        <p:guide pos="288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1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e50ad3d05_0_1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3" name="Google Shape;193;g31e50ad3d05_0_103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6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1e50ad3d05_0_1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g31e50ad3d05_0_110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1" name="Google Shape;211;p13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2:notes"/>
          <p:cNvSpPr/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1" name="Google Shape;141;p3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e50ad3d05_0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9" name="Google Shape;149;g31e50ad3d05_0_18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e50ad3d05_0_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g31e50ad3d05_0_44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e50ad3d0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7" name="Google Shape;167;g31e50ad3d05_0_61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e50ad3d05_0_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3" name="Google Shape;173;g31e50ad3d05_0_77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e50ad3d05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9" name="Google Shape;179;g31e50ad3d05_0_69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e50ad3d05_0_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g31e50ad3d05_0_91:notes"/>
          <p:cNvSpPr/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798200" y="1371600"/>
            <a:ext cx="14698800" cy="38556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9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798200" y="5340600"/>
            <a:ext cx="14698800" cy="2208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3600" spc="2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912600" y="1161000"/>
            <a:ext cx="16459200" cy="82242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798200" y="3726000"/>
            <a:ext cx="14698800" cy="1528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9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798200" y="5340600"/>
            <a:ext cx="14698800" cy="7074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36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12600" y="912600"/>
            <a:ext cx="16453800" cy="10584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912600" y="2235600"/>
            <a:ext cx="16453800" cy="71388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986200" y="5772600"/>
            <a:ext cx="11653200" cy="11502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6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2986200" y="6922800"/>
            <a:ext cx="11653200" cy="13014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7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12600" y="912600"/>
            <a:ext cx="16453800" cy="10584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912600" y="2251800"/>
            <a:ext cx="7765200" cy="71226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9617400" y="2251800"/>
            <a:ext cx="7765200" cy="71226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12600" y="912600"/>
            <a:ext cx="16453800" cy="10584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912600" y="2143800"/>
            <a:ext cx="8013600" cy="5724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3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912600" y="2781000"/>
            <a:ext cx="8013600" cy="65934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9353625" y="2132594"/>
            <a:ext cx="8013600" cy="5724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3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9353625" y="2781000"/>
            <a:ext cx="8013600" cy="65934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912600" y="912600"/>
            <a:ext cx="16453800" cy="10584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/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/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912600" y="2332800"/>
            <a:ext cx="7849616" cy="6912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4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9525600" y="2332800"/>
            <a:ext cx="7840800" cy="6912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5352200" y="1371600"/>
            <a:ext cx="1566000" cy="75438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42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1371600" y="1371600"/>
            <a:ext cx="13753800" cy="7543800"/>
          </a:xfrm>
        </p:spPr>
        <p:txBody>
          <a:bodyPr vert="eaVert" lIns="46800" tIns="46800" rIns="46800" bIns="46800"/>
          <a:lstStyle>
            <a:lvl1pPr marL="342900" indent="-342900">
              <a:spcAft>
                <a:spcPts val="1000"/>
              </a:spcAft>
              <a:defRPr spc="300"/>
            </a:lvl1pPr>
            <a:lvl2pPr marL="1028700" indent="-342900">
              <a:defRPr spc="300"/>
            </a:lvl2pPr>
            <a:lvl3pPr marL="1714500" indent="-342900">
              <a:defRPr spc="300"/>
            </a:lvl3pPr>
            <a:lvl4pPr marL="2400300" indent="-342900">
              <a:defRPr spc="300"/>
            </a:lvl4pPr>
            <a:lvl5pPr marL="3086100" indent="-3429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912600" y="912600"/>
            <a:ext cx="16453800" cy="10584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912600" y="2235600"/>
            <a:ext cx="16453800" cy="71388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918000" y="9471600"/>
            <a:ext cx="4050000" cy="47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5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6174000" y="9471600"/>
            <a:ext cx="5940000" cy="47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5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13316400" y="9471600"/>
            <a:ext cx="4050000" cy="475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28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1371600" rtl="0" eaLnBrk="1" fontAlgn="auto" latinLnBrk="0" hangingPunct="1">
        <a:lnSpc>
          <a:spcPct val="100000"/>
        </a:lnSpc>
        <a:spcBef>
          <a:spcPct val="0"/>
        </a:spcBef>
        <a:buNone/>
        <a:defRPr sz="54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27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10287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2414905" algn="l"/>
          <a:tab pos="2414905" algn="l"/>
          <a:tab pos="2414905" algn="l"/>
          <a:tab pos="2414905" algn="l"/>
        </a:tabLst>
        <a:defRPr sz="2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7145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2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24003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2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3086100" indent="-342900" algn="l" defTabSz="13716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21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hyperlink" Target="http://drive.google.com/file/d/1r9_DtQXRaOqHAHgwhBYxX-Bs9qvsmgpV/view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hyperlink" Target="http://drive.google.com/file/d/10c8k0-eJEEkiOgnB6lpbMwxvKbpXZgYL/view" TargetMode="External"/><Relationship Id="rId2" Type="http://schemas.openxmlformats.org/officeDocument/2006/relationships/image" Target="../media/image14.jpeg"/><Relationship Id="rId1" Type="http://schemas.openxmlformats.org/officeDocument/2006/relationships/hyperlink" Target="http://drive.google.com/file/d/1w7UoLZTt5wCaWxphK5eBpnNycmj8EzCb/view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6"/>
          <p:cNvPicPr preferRelativeResize="0"/>
          <p:nvPr/>
        </p:nvPicPr>
        <p:blipFill rotWithShape="1">
          <a:blip r:embed="rId1"/>
          <a:srcRect r="36816"/>
          <a:stretch>
            <a:fillRect/>
          </a:stretch>
        </p:blipFill>
        <p:spPr>
          <a:xfrm>
            <a:off x="7821775" y="0"/>
            <a:ext cx="115548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0" y="-137025"/>
            <a:ext cx="10625416" cy="10422827"/>
          </a:xfrm>
          <a:custGeom>
            <a:avLst/>
            <a:gdLst/>
            <a:ahLst/>
            <a:cxnLst/>
            <a:rect l="l" t="t" r="r" b="b"/>
            <a:pathLst>
              <a:path w="2798003" h="2822702" extrusionOk="0">
                <a:moveTo>
                  <a:pt x="0" y="0"/>
                </a:moveTo>
                <a:lnTo>
                  <a:pt x="2798003" y="0"/>
                </a:lnTo>
                <a:lnTo>
                  <a:pt x="2798003" y="2822702"/>
                </a:lnTo>
                <a:lnTo>
                  <a:pt x="0" y="2822702"/>
                </a:lnTo>
                <a:close/>
              </a:path>
            </a:pathLst>
          </a:custGeom>
          <a:solidFill>
            <a:srgbClr val="023D77"/>
          </a:solidFill>
          <a:ln>
            <a:noFill/>
          </a:ln>
        </p:spPr>
      </p:sp>
      <p:sp>
        <p:nvSpPr>
          <p:cNvPr id="125" name="Google Shape;125;p16"/>
          <p:cNvSpPr txBox="1"/>
          <p:nvPr/>
        </p:nvSpPr>
        <p:spPr>
          <a:xfrm>
            <a:off x="784500" y="2854800"/>
            <a:ext cx="10028100" cy="1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800">
                <a:solidFill>
                  <a:srgbClr val="FBD917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Smart Bin</a:t>
            </a:r>
            <a:endParaRPr sz="10800">
              <a:solidFill>
                <a:srgbClr val="FBD917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784500" y="2092463"/>
            <a:ext cx="75915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1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ProFab - Final Presentation</a:t>
            </a:r>
            <a:endParaRPr lang="en-US" sz="3310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1211325" y="6407613"/>
            <a:ext cx="75915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1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Volodymyr</a:t>
            </a:r>
            <a:endParaRPr sz="3310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10">
                <a:solidFill>
                  <a:srgbClr val="FFFFFF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William</a:t>
            </a:r>
            <a:endParaRPr sz="3310">
              <a:solidFill>
                <a:srgbClr val="FFFFFF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1028700" y="596600"/>
            <a:ext cx="16230600" cy="1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75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Demo</a:t>
            </a:r>
            <a:endParaRPr>
              <a:solidFill>
                <a:srgbClr val="0457A8"/>
              </a:solidFill>
            </a:endParaRPr>
          </a:p>
        </p:txBody>
      </p:sp>
      <p:pic>
        <p:nvPicPr>
          <p:cNvPr id="196" name="Google Shape;196;p25" title="demo.mp4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854175" y="1878125"/>
            <a:ext cx="10836576" cy="81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/>
        </p:nvSpPr>
        <p:spPr>
          <a:xfrm>
            <a:off x="783600" y="841200"/>
            <a:ext cx="17504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00">
                <a:solidFill>
                  <a:srgbClr val="023D77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Limitations of global project</a:t>
            </a:r>
            <a:endParaRPr sz="800">
              <a:solidFill>
                <a:srgbClr val="023D77"/>
              </a:solidFill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1043736" y="2763600"/>
            <a:ext cx="15389400" cy="62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smart bin has to run on the flat plane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environment is dynamic. There are people walking around the smart bin, which may cause collision and damage.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smart bin needs to be charged periodically, which may cause significant consumption of </a:t>
            </a: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electricity</a:t>
            </a: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in large scale.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Multiple people summon the same smart bin, which may cause congestion.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/>
        </p:nvSpPr>
        <p:spPr>
          <a:xfrm>
            <a:off x="783600" y="841200"/>
            <a:ext cx="16320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23D77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Remaining Challenges</a:t>
            </a:r>
            <a:endParaRPr>
              <a:solidFill>
                <a:srgbClr val="023D77"/>
              </a:solidFill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1043736" y="2763600"/>
            <a:ext cx="15389400" cy="3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distance sensor cannot cover all the area, leaving some blind zones where it cannot detect the garbage.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lid mechanism is too simple and unstable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The 3d model is vulnerable to damage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D77"/>
        </a:solidFill>
        <a:effectLst/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8"/>
          <p:cNvGrpSpPr/>
          <p:nvPr/>
        </p:nvGrpSpPr>
        <p:grpSpPr>
          <a:xfrm>
            <a:off x="0" y="-3620073"/>
            <a:ext cx="18287996" cy="13907073"/>
            <a:chOff x="0" y="0"/>
            <a:chExt cx="24383995" cy="18542764"/>
          </a:xfrm>
        </p:grpSpPr>
        <p:grpSp>
          <p:nvGrpSpPr>
            <p:cNvPr id="214" name="Google Shape;214;p28"/>
            <p:cNvGrpSpPr/>
            <p:nvPr/>
          </p:nvGrpSpPr>
          <p:grpSpPr>
            <a:xfrm>
              <a:off x="0" y="8457531"/>
              <a:ext cx="24383995" cy="10085233"/>
              <a:chOff x="0" y="0"/>
              <a:chExt cx="4816592" cy="1992145"/>
            </a:xfrm>
          </p:grpSpPr>
          <p:sp>
            <p:nvSpPr>
              <p:cNvPr id="215" name="Google Shape;215;p28"/>
              <p:cNvSpPr/>
              <p:nvPr/>
            </p:nvSpPr>
            <p:spPr>
              <a:xfrm>
                <a:off x="0" y="0"/>
                <a:ext cx="4816592" cy="1992145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992145" extrusionOk="0">
                    <a:moveTo>
                      <a:pt x="2408296" y="0"/>
                    </a:moveTo>
                    <a:lnTo>
                      <a:pt x="4816592" y="1992145"/>
                    </a:lnTo>
                    <a:lnTo>
                      <a:pt x="0" y="1992145"/>
                    </a:lnTo>
                    <a:lnTo>
                      <a:pt x="2408296" y="0"/>
                    </a:lnTo>
                    <a:close/>
                  </a:path>
                </a:pathLst>
              </a:custGeom>
              <a:solidFill>
                <a:srgbClr val="FAD818"/>
              </a:solidFill>
              <a:ln>
                <a:noFill/>
              </a:ln>
            </p:spPr>
          </p:sp>
          <p:sp>
            <p:nvSpPr>
              <p:cNvPr id="216" name="Google Shape;216;p28"/>
              <p:cNvSpPr txBox="1"/>
              <p:nvPr/>
            </p:nvSpPr>
            <p:spPr>
              <a:xfrm>
                <a:off x="752593" y="886824"/>
                <a:ext cx="3311407" cy="963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8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217" name="Google Shape;217;p28"/>
            <p:cNvSpPr/>
            <p:nvPr/>
          </p:nvSpPr>
          <p:spPr>
            <a:xfrm>
              <a:off x="9901481" y="0"/>
              <a:ext cx="4581037" cy="9653527"/>
            </a:xfrm>
            <a:custGeom>
              <a:avLst/>
              <a:gdLst/>
              <a:ahLst/>
              <a:cxnLst/>
              <a:rect l="l" t="t" r="r" b="b"/>
              <a:pathLst>
                <a:path w="4581037" h="9653527" extrusionOk="0">
                  <a:moveTo>
                    <a:pt x="0" y="0"/>
                  </a:moveTo>
                  <a:lnTo>
                    <a:pt x="4581038" y="0"/>
                  </a:lnTo>
                  <a:lnTo>
                    <a:pt x="4581038" y="9653527"/>
                  </a:lnTo>
                  <a:lnTo>
                    <a:pt x="0" y="96535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218" name="Google Shape;218;p28"/>
          <p:cNvSpPr txBox="1"/>
          <p:nvPr/>
        </p:nvSpPr>
        <p:spPr>
          <a:xfrm>
            <a:off x="4538006" y="5880101"/>
            <a:ext cx="9212100" cy="3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THANK</a:t>
            </a:r>
            <a:endParaRPr lang="en-US" sz="13000" b="0" i="0" u="none" strike="noStrike" cap="none">
              <a:solidFill>
                <a:srgbClr val="0457A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0" b="0" i="0" u="none" strike="noStrike" cap="none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YOU!</a:t>
            </a:r>
            <a:endParaRPr lang="en-US" sz="13000" b="0" i="0" u="none" strike="noStrike" cap="none">
              <a:solidFill>
                <a:srgbClr val="0457A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17"/>
          <p:cNvGrpSpPr/>
          <p:nvPr/>
        </p:nvGrpSpPr>
        <p:grpSpPr>
          <a:xfrm>
            <a:off x="1028700" y="3037778"/>
            <a:ext cx="7774037" cy="7249222"/>
            <a:chOff x="0" y="-144661"/>
            <a:chExt cx="10365383" cy="9665629"/>
          </a:xfrm>
        </p:grpSpPr>
        <p:grpSp>
          <p:nvGrpSpPr>
            <p:cNvPr id="133" name="Google Shape;133;p17"/>
            <p:cNvGrpSpPr/>
            <p:nvPr/>
          </p:nvGrpSpPr>
          <p:grpSpPr>
            <a:xfrm>
              <a:off x="0" y="-144661"/>
              <a:ext cx="10365383" cy="9665629"/>
              <a:chOff x="0" y="-28575"/>
              <a:chExt cx="2047483" cy="1909260"/>
            </a:xfrm>
          </p:grpSpPr>
          <p:sp>
            <p:nvSpPr>
              <p:cNvPr id="134" name="Google Shape;134;p17"/>
              <p:cNvSpPr/>
              <p:nvPr/>
            </p:nvSpPr>
            <p:spPr>
              <a:xfrm>
                <a:off x="0" y="0"/>
                <a:ext cx="2047483" cy="1880685"/>
              </a:xfrm>
              <a:custGeom>
                <a:avLst/>
                <a:gdLst/>
                <a:ahLst/>
                <a:cxnLst/>
                <a:rect l="l" t="t" r="r" b="b"/>
                <a:pathLst>
                  <a:path w="2047483" h="1880685" extrusionOk="0">
                    <a:moveTo>
                      <a:pt x="0" y="0"/>
                    </a:moveTo>
                    <a:lnTo>
                      <a:pt x="2047483" y="0"/>
                    </a:lnTo>
                    <a:lnTo>
                      <a:pt x="2047483" y="1880685"/>
                    </a:lnTo>
                    <a:lnTo>
                      <a:pt x="0" y="1880685"/>
                    </a:lnTo>
                    <a:close/>
                  </a:path>
                </a:pathLst>
              </a:custGeom>
              <a:solidFill>
                <a:srgbClr val="FBD917"/>
              </a:solidFill>
              <a:ln>
                <a:noFill/>
              </a:ln>
            </p:spPr>
          </p:sp>
          <p:sp>
            <p:nvSpPr>
              <p:cNvPr id="135" name="Google Shape;135;p17"/>
              <p:cNvSpPr txBox="1"/>
              <p:nvPr/>
            </p:nvSpPr>
            <p:spPr>
              <a:xfrm>
                <a:off x="0" y="-28575"/>
                <a:ext cx="2047483" cy="19092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6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  <p:sp>
          <p:nvSpPr>
            <p:cNvPr id="136" name="Google Shape;136;p17"/>
            <p:cNvSpPr/>
            <p:nvPr/>
          </p:nvSpPr>
          <p:spPr>
            <a:xfrm>
              <a:off x="3411583" y="1318400"/>
              <a:ext cx="3542217" cy="6884167"/>
            </a:xfrm>
            <a:custGeom>
              <a:avLst/>
              <a:gdLst/>
              <a:ahLst/>
              <a:cxnLst/>
              <a:rect l="l" t="t" r="r" b="b"/>
              <a:pathLst>
                <a:path w="3542217" h="6884167" extrusionOk="0">
                  <a:moveTo>
                    <a:pt x="0" y="0"/>
                  </a:moveTo>
                  <a:lnTo>
                    <a:pt x="3542217" y="0"/>
                  </a:lnTo>
                  <a:lnTo>
                    <a:pt x="3542217" y="6884168"/>
                  </a:lnTo>
                  <a:lnTo>
                    <a:pt x="0" y="688416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137" name="Google Shape;137;p17"/>
          <p:cNvSpPr txBox="1"/>
          <p:nvPr/>
        </p:nvSpPr>
        <p:spPr>
          <a:xfrm>
            <a:off x="10547068" y="3716099"/>
            <a:ext cx="6006300" cy="5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Problem &amp; Vision</a:t>
            </a:r>
            <a:endParaRPr sz="3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Proposed Prototype</a:t>
            </a:r>
            <a:endParaRPr sz="3600">
              <a:solidFill>
                <a:schemeClr val="dk2"/>
              </a:solidFill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Implementation</a:t>
            </a:r>
            <a:endParaRPr sz="3600">
              <a:solidFill>
                <a:schemeClr val="dk2"/>
              </a:solidFill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>
              <a:solidFill>
                <a:schemeClr val="dk2"/>
              </a:solidFill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Limitations</a:t>
            </a:r>
            <a:endParaRPr sz="3600">
              <a:solidFill>
                <a:schemeClr val="dk2"/>
              </a:solidFill>
            </a:endParaRPr>
          </a:p>
          <a:p>
            <a:pPr marL="457200" marR="0" lvl="0" indent="-4572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AutoNum type="arabicPeriod"/>
            </a:pPr>
            <a:r>
              <a:rPr lang="en-US" sz="3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Remaining Challenges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1028700" y="1209675"/>
            <a:ext cx="85302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00" b="0" i="0" u="none" strike="noStrike" cap="none">
                <a:solidFill>
                  <a:srgbClr val="023D77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CONTENTS</a:t>
            </a:r>
            <a:endParaRPr sz="9800">
              <a:solidFill>
                <a:srgbClr val="023D77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D77"/>
        </a:solidFill>
        <a:effectLst/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/>
        </p:nvSpPr>
        <p:spPr>
          <a:xfrm>
            <a:off x="1028700" y="1209675"/>
            <a:ext cx="12578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rgbClr val="FBD917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Problem</a:t>
            </a:r>
            <a:endParaRPr sz="10000"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208525" y="4271200"/>
            <a:ext cx="4150600" cy="41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33850" y="4271200"/>
            <a:ext cx="4150600" cy="41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583200" y="4134125"/>
            <a:ext cx="7743326" cy="44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/>
          <p:nvPr/>
        </p:nvSpPr>
        <p:spPr>
          <a:xfrm>
            <a:off x="-1500" y="1541250"/>
            <a:ext cx="18291008" cy="4373395"/>
          </a:xfrm>
          <a:custGeom>
            <a:avLst/>
            <a:gdLst/>
            <a:ahLst/>
            <a:cxnLst/>
            <a:rect l="l" t="t" r="r" b="b"/>
            <a:pathLst>
              <a:path w="4816592" h="352551" extrusionOk="0">
                <a:moveTo>
                  <a:pt x="0" y="0"/>
                </a:moveTo>
                <a:lnTo>
                  <a:pt x="4816592" y="0"/>
                </a:lnTo>
                <a:lnTo>
                  <a:pt x="4816592" y="352551"/>
                </a:lnTo>
                <a:lnTo>
                  <a:pt x="0" y="352551"/>
                </a:lnTo>
                <a:close/>
              </a:path>
            </a:pathLst>
          </a:custGeom>
          <a:solidFill>
            <a:srgbClr val="F5DA38"/>
          </a:solidFill>
          <a:ln>
            <a:noFill/>
          </a:ln>
        </p:spPr>
      </p:sp>
      <p:sp>
        <p:nvSpPr>
          <p:cNvPr id="152" name="Google Shape;152;p19"/>
          <p:cNvSpPr/>
          <p:nvPr/>
        </p:nvSpPr>
        <p:spPr>
          <a:xfrm>
            <a:off x="0" y="5914650"/>
            <a:ext cx="18291008" cy="4373395"/>
          </a:xfrm>
          <a:custGeom>
            <a:avLst/>
            <a:gdLst/>
            <a:ahLst/>
            <a:cxnLst/>
            <a:rect l="l" t="t" r="r" b="b"/>
            <a:pathLst>
              <a:path w="4816592" h="352551" extrusionOk="0">
                <a:moveTo>
                  <a:pt x="0" y="0"/>
                </a:moveTo>
                <a:lnTo>
                  <a:pt x="4816592" y="0"/>
                </a:lnTo>
                <a:lnTo>
                  <a:pt x="4816592" y="352551"/>
                </a:lnTo>
                <a:lnTo>
                  <a:pt x="0" y="352551"/>
                </a:lnTo>
                <a:close/>
              </a:path>
            </a:pathLst>
          </a:custGeom>
          <a:solidFill>
            <a:srgbClr val="023D77"/>
          </a:solidFill>
          <a:ln>
            <a:noFill/>
          </a:ln>
        </p:spPr>
      </p:sp>
      <p:sp>
        <p:nvSpPr>
          <p:cNvPr id="153" name="Google Shape;153;p19"/>
          <p:cNvSpPr txBox="1"/>
          <p:nvPr/>
        </p:nvSpPr>
        <p:spPr>
          <a:xfrm>
            <a:off x="565275" y="245925"/>
            <a:ext cx="4125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Vision</a:t>
            </a:r>
            <a:endParaRPr lang="en-US" sz="9000">
              <a:solidFill>
                <a:srgbClr val="0457A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5914642"/>
            <a:ext cx="4373399" cy="437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3914600" y="1541250"/>
            <a:ext cx="4373399" cy="43733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976575" y="2618100"/>
            <a:ext cx="111468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57A8"/>
              </a:buClr>
              <a:buSzPts val="3600"/>
              <a:buFont typeface="Montserrat"/>
              <a:buAutoNum type="arabicPeriod"/>
            </a:pPr>
            <a:r>
              <a:rPr lang="en-US" sz="3600" b="1">
                <a:solidFill>
                  <a:srgbClr val="0457A8"/>
                </a:solidFill>
                <a:latin typeface="Montserrat"/>
                <a:ea typeface="Montserrat"/>
                <a:cs typeface="Montserrat"/>
                <a:sym typeface="Montserrat"/>
              </a:rPr>
              <a:t>Lobby</a:t>
            </a:r>
            <a:endParaRPr sz="3600" b="1">
              <a:solidFill>
                <a:srgbClr val="0457A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57A8"/>
              </a:buClr>
              <a:buSzPts val="3600"/>
              <a:buFont typeface="Montserrat"/>
              <a:buAutoNum type="alphaLcPeriod"/>
            </a:pPr>
            <a:r>
              <a:rPr lang="en-US" sz="3600" b="1">
                <a:solidFill>
                  <a:srgbClr val="0457A8"/>
                </a:solidFill>
                <a:latin typeface="Montserrat"/>
                <a:ea typeface="Montserrat"/>
                <a:cs typeface="Montserrat"/>
                <a:sym typeface="Montserrat"/>
              </a:rPr>
              <a:t>patrol public spaces</a:t>
            </a:r>
            <a:endParaRPr sz="3600" b="1">
              <a:solidFill>
                <a:srgbClr val="0457A8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57A8"/>
              </a:buClr>
              <a:buSzPts val="3600"/>
              <a:buFont typeface="Montserrat"/>
              <a:buAutoNum type="alphaLcPeriod"/>
            </a:pPr>
            <a:r>
              <a:rPr lang="en-US" sz="3600" b="1">
                <a:solidFill>
                  <a:srgbClr val="0457A8"/>
                </a:solidFill>
                <a:latin typeface="Montserrat"/>
                <a:ea typeface="Montserrat"/>
                <a:cs typeface="Montserrat"/>
                <a:sym typeface="Montserrat"/>
              </a:rPr>
              <a:t>easy way to discard trash for customers</a:t>
            </a:r>
            <a:endParaRPr sz="3600" b="1">
              <a:solidFill>
                <a:srgbClr val="0457A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5431700" y="6900750"/>
            <a:ext cx="126900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BD917"/>
                </a:solidFill>
                <a:latin typeface="Montserrat"/>
                <a:ea typeface="Montserrat"/>
                <a:cs typeface="Montserrat"/>
                <a:sym typeface="Montserrat"/>
              </a:rPr>
              <a:t>2. </a:t>
            </a:r>
            <a:r>
              <a:rPr lang="en-US" sz="3600" b="1">
                <a:solidFill>
                  <a:srgbClr val="FBD917"/>
                </a:solidFill>
                <a:latin typeface="Montserrat"/>
                <a:ea typeface="Montserrat"/>
                <a:cs typeface="Montserrat"/>
                <a:sym typeface="Montserrat"/>
              </a:rPr>
              <a:t>Hospital</a:t>
            </a:r>
            <a:endParaRPr sz="3600" b="1">
              <a:solidFill>
                <a:srgbClr val="FBD91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BD917"/>
              </a:buClr>
              <a:buSzPts val="3600"/>
              <a:buFont typeface="Montserrat"/>
              <a:buAutoNum type="alphaLcPeriod"/>
            </a:pPr>
            <a:r>
              <a:rPr lang="en-US" sz="3600" b="1">
                <a:solidFill>
                  <a:srgbClr val="FBD917"/>
                </a:solidFill>
                <a:latin typeface="Montserrat"/>
                <a:ea typeface="Montserrat"/>
                <a:cs typeface="Montserrat"/>
                <a:sym typeface="Montserrat"/>
              </a:rPr>
              <a:t>Accessibility for Patients with Limited Mobility</a:t>
            </a:r>
            <a:endParaRPr sz="3600" b="1">
              <a:solidFill>
                <a:srgbClr val="FBD91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BD917"/>
              </a:buClr>
              <a:buSzPts val="3600"/>
              <a:buFont typeface="Montserrat"/>
              <a:buAutoNum type="alphaLcPeriod"/>
            </a:pPr>
            <a:r>
              <a:rPr lang="en-US" sz="3600" b="1">
                <a:solidFill>
                  <a:srgbClr val="FBD917"/>
                </a:solidFill>
                <a:latin typeface="Montserrat"/>
                <a:ea typeface="Montserrat"/>
                <a:cs typeface="Montserrat"/>
                <a:sym typeface="Montserrat"/>
              </a:rPr>
              <a:t>Contactless Waste Collection</a:t>
            </a:r>
            <a:endParaRPr sz="3600" b="1">
              <a:solidFill>
                <a:srgbClr val="FBD91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/>
        </p:nvSpPr>
        <p:spPr>
          <a:xfrm>
            <a:off x="9567104" y="1190625"/>
            <a:ext cx="76923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Proposed</a:t>
            </a:r>
            <a:endParaRPr sz="9000">
              <a:solidFill>
                <a:srgbClr val="0457A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Prototype</a:t>
            </a:r>
            <a:endParaRPr sz="9000">
              <a:solidFill>
                <a:srgbClr val="0457A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571974" y="4985850"/>
            <a:ext cx="5813523" cy="43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52400" y="160020"/>
            <a:ext cx="10797199" cy="98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/>
        </p:nvSpPr>
        <p:spPr>
          <a:xfrm>
            <a:off x="1028700" y="596600"/>
            <a:ext cx="16230600" cy="1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75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Architecture</a:t>
            </a:r>
            <a:endParaRPr>
              <a:solidFill>
                <a:srgbClr val="0457A8"/>
              </a:solidFill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2983838"/>
            <a:ext cx="17983201" cy="613782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/>
        </p:nvSpPr>
        <p:spPr>
          <a:xfrm>
            <a:off x="1028700" y="596600"/>
            <a:ext cx="16230600" cy="1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475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System</a:t>
            </a:r>
            <a:r>
              <a:rPr lang="en-US" sz="8475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 Logic</a:t>
            </a:r>
            <a:endParaRPr>
              <a:solidFill>
                <a:srgbClr val="0457A8"/>
              </a:solidFill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1792400"/>
            <a:ext cx="17983201" cy="833303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/>
        </p:nvSpPr>
        <p:spPr>
          <a:xfrm>
            <a:off x="9567104" y="1190625"/>
            <a:ext cx="76923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3D</a:t>
            </a:r>
            <a:br>
              <a:rPr lang="en-US" sz="9000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</a:br>
            <a:r>
              <a:rPr lang="en-US" sz="9000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Printing</a:t>
            </a:r>
            <a:endParaRPr sz="9000">
              <a:solidFill>
                <a:srgbClr val="0457A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2975" y="419950"/>
            <a:ext cx="8657600" cy="64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172550" y="4351525"/>
            <a:ext cx="9563100" cy="48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1"/>
        </a:solidFill>
        <a:effectLst/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/>
        </p:nvSpPr>
        <p:spPr>
          <a:xfrm>
            <a:off x="2790147" y="655900"/>
            <a:ext cx="127077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457A8"/>
                </a:solidFill>
                <a:latin typeface="Archivo Black" panose="020B0A03020202020B04"/>
                <a:ea typeface="Archivo Black" panose="020B0A03020202020B04"/>
                <a:cs typeface="Archivo Black" panose="020B0A03020202020B04"/>
                <a:sym typeface="Archivo Black" panose="020B0A03020202020B04"/>
              </a:rPr>
              <a:t>User Interface</a:t>
            </a:r>
            <a:endParaRPr sz="9000">
              <a:solidFill>
                <a:srgbClr val="0457A8"/>
              </a:solidFill>
              <a:latin typeface="Archivo Black" panose="020B0A03020202020B04"/>
              <a:ea typeface="Archivo Black" panose="020B0A03020202020B04"/>
              <a:cs typeface="Archivo Black" panose="020B0A03020202020B04"/>
              <a:sym typeface="Archivo Black" panose="020B0A03020202020B04"/>
            </a:endParaRPr>
          </a:p>
        </p:txBody>
      </p:sp>
      <p:pic>
        <p:nvPicPr>
          <p:cNvPr id="189" name="Google Shape;189;p24" title="smartbin-qrcode.mp4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66625" y="3634475"/>
            <a:ext cx="8373401" cy="480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 title="smartbin-full-detection.mp4">
            <a:hlinkClick r:id="rId3"/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239675" y="3634475"/>
            <a:ext cx="8549555" cy="48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空白设计模板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</Words>
  <Application>WPS 演示</Application>
  <PresentationFormat/>
  <Paragraphs>81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</vt:lpstr>
      <vt:lpstr>宋体</vt:lpstr>
      <vt:lpstr>Wingdings</vt:lpstr>
      <vt:lpstr>Arial</vt:lpstr>
      <vt:lpstr>Calibri</vt:lpstr>
      <vt:lpstr>Archivo Black</vt:lpstr>
      <vt:lpstr>Montserrat</vt:lpstr>
      <vt:lpstr>微软雅黑</vt:lpstr>
      <vt:lpstr>Arial Unicode MS</vt:lpstr>
      <vt:lpstr>Wingdings</vt:lpstr>
      <vt:lpstr>1_空白设计模板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.</cp:lastModifiedBy>
  <cp:revision>1</cp:revision>
  <dcterms:created xsi:type="dcterms:W3CDTF">2025-01-07T19:52:58Z</dcterms:created>
  <dcterms:modified xsi:type="dcterms:W3CDTF">2025-01-07T19:52:59Z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6B67EB0AB4D54BF085D978FE0774020D_12</vt:lpwstr>
  </property>
  <property fmtid="{D5CDD505-2E9C-101B-9397-08002B2CF9AE}" pid="3" name="KSOProductBuildVer">
    <vt:lpwstr>2052-12.1.0.19770</vt:lpwstr>
  </property>
</Properties>
</file>